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Frd5qE+0bgPvd+zE8xUsKtyH2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900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bg-BG" noProof="0" dirty="0"/>
          </a:p>
        </p:txBody>
      </p:sp>
      <p:sp>
        <p:nvSpPr>
          <p:cNvPr id="127" name="Google Shape;12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761"/>
            <a:ext cx="183642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845290" y="2975607"/>
            <a:ext cx="14597419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MedPager</a:t>
            </a:r>
            <a:endParaRPr sz="15000" b="1" i="0" u="none" strike="noStrike" cap="none" dirty="0">
              <a:solidFill>
                <a:srgbClr val="FFFFFF"/>
              </a:solidFill>
              <a:latin typeface="Cruinn Black" panose="02000500000000000000" pitchFamily="2" charset="0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225468" y="5133344"/>
            <a:ext cx="9837064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S-TIER</a:t>
            </a:r>
            <a:endParaRPr sz="7200" dirty="0">
              <a:latin typeface="Cruinn Black" panose="02000500000000000000" pitchFamily="2" charset="0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l="491" r="69877" b="40663"/>
          <a:stretch/>
        </p:blipFill>
        <p:spPr>
          <a:xfrm>
            <a:off x="0" y="0"/>
            <a:ext cx="4592131" cy="517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t="50780" r="78598"/>
          <a:stretch/>
        </p:blipFill>
        <p:spPr>
          <a:xfrm>
            <a:off x="0" y="6034374"/>
            <a:ext cx="3316863" cy="429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 l="70742" t="54780" r="2763"/>
          <a:stretch/>
        </p:blipFill>
        <p:spPr>
          <a:xfrm>
            <a:off x="14258250" y="6383118"/>
            <a:ext cx="4105950" cy="394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7">
            <a:alphaModFix/>
          </a:blip>
          <a:srcRect l="61157" t="1" b="54779"/>
          <a:stretch/>
        </p:blipFill>
        <p:spPr>
          <a:xfrm>
            <a:off x="12344400" y="-4761"/>
            <a:ext cx="6019798" cy="3941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8">
            <a:alphaModFix/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0"/>
          <p:cNvSpPr txBox="1"/>
          <p:nvPr/>
        </p:nvSpPr>
        <p:spPr>
          <a:xfrm>
            <a:off x="3338438" y="3511116"/>
            <a:ext cx="11611124" cy="338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0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Благодарим ви </a:t>
            </a:r>
            <a:endParaRPr lang="bg-BG" dirty="0" smtClean="0">
              <a:latin typeface="Cruinn Black" panose="02000500000000000000" pitchFamily="2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10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за вниманието!</a:t>
            </a:r>
            <a:endParaRPr lang="bg-BG" dirty="0">
              <a:latin typeface="Cruinn Black" panose="02000500000000000000" pitchFamily="2" charset="0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4">
            <a:alphaModFix/>
          </a:blip>
          <a:srcRect l="491" r="69877" b="40663"/>
          <a:stretch/>
        </p:blipFill>
        <p:spPr>
          <a:xfrm rot="5400000">
            <a:off x="12616824" y="-337175"/>
            <a:ext cx="5334000" cy="600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 rotWithShape="1">
          <a:blip r:embed="rId4">
            <a:alphaModFix/>
          </a:blip>
          <a:srcRect l="491" r="69877" b="40663"/>
          <a:stretch/>
        </p:blipFill>
        <p:spPr>
          <a:xfrm rot="-5400000" flipH="1">
            <a:off x="439754" y="-432722"/>
            <a:ext cx="5128846" cy="6008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5">
            <a:alphaModFix/>
          </a:blip>
          <a:srcRect l="34821" t="85055" r="34581"/>
          <a:stretch/>
        </p:blipFill>
        <p:spPr>
          <a:xfrm>
            <a:off x="6509472" y="8790248"/>
            <a:ext cx="4953000" cy="136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761"/>
            <a:ext cx="183642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3327140" y="792480"/>
            <a:ext cx="11709917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Проблем</a:t>
            </a:r>
            <a:endParaRPr sz="7200" dirty="0">
              <a:solidFill>
                <a:schemeClr val="bg1"/>
              </a:solidFill>
              <a:latin typeface="Cruinn Black" panose="02000500000000000000" pitchFamily="2" charset="0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r="72755"/>
          <a:stretch/>
        </p:blipFill>
        <p:spPr>
          <a:xfrm>
            <a:off x="-13395" y="33339"/>
            <a:ext cx="4966395" cy="1025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 l="67220"/>
          <a:stretch/>
        </p:blipFill>
        <p:spPr>
          <a:xfrm>
            <a:off x="12344400" y="-4761"/>
            <a:ext cx="6019800" cy="103298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953000" y="3083683"/>
            <a:ext cx="839397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4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Старите пейджъри за болници работят на радио вълни </a:t>
            </a:r>
          </a:p>
          <a:p>
            <a:pPr marL="571500" indent="-57150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4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Разчитат на разстоянието между два пейджъра, за да се получи сигнал</a:t>
            </a:r>
          </a:p>
          <a:p>
            <a:pPr marL="571500" indent="-57150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4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Ръчно се избира на кой пейджър да се изпрати сигнала</a:t>
            </a:r>
          </a:p>
          <a:p>
            <a:pPr marL="571500" indent="-57150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4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Заради тези проблеми и навлизането на телефоните те излизат от употреба</a:t>
            </a:r>
          </a:p>
          <a:p>
            <a:pPr marL="571500" indent="-571500">
              <a:spcAft>
                <a:spcPts val="1200"/>
              </a:spcAft>
              <a:buFontTx/>
              <a:buChar char="-"/>
            </a:pPr>
            <a:endParaRPr lang="bg-BG" sz="3400" dirty="0">
              <a:solidFill>
                <a:schemeClr val="bg1"/>
              </a:solidFill>
              <a:latin typeface="Cruinn Black" panose="02000500000000000000" pitchFamily="2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1045012" y="640234"/>
            <a:ext cx="9173409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Цел на проекта</a:t>
            </a:r>
            <a:endParaRPr lang="bg-BG" sz="7200" dirty="0">
              <a:latin typeface="Cruinn Black" panose="02000500000000000000" pitchFamily="2" charset="0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t="33936" r="64129"/>
          <a:stretch/>
        </p:blipFill>
        <p:spPr>
          <a:xfrm>
            <a:off x="0" y="4287254"/>
            <a:ext cx="5791200" cy="5999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 l="53843" b="48398"/>
          <a:stretch/>
        </p:blipFill>
        <p:spPr>
          <a:xfrm>
            <a:off x="10847725" y="0"/>
            <a:ext cx="7451998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73680" y="3416525"/>
            <a:ext cx="8760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- Да се реши проблема с разстоянието</a:t>
            </a:r>
            <a:endParaRPr lang="bg-BG" sz="3600" dirty="0">
              <a:solidFill>
                <a:schemeClr val="bg1"/>
              </a:solidFill>
              <a:latin typeface="Cruinn Black" panose="02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33800" y="4382855"/>
            <a:ext cx="11892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- Да се избегне нуждата от ръчно избиране на лекар</a:t>
            </a:r>
            <a:endParaRPr lang="bg-BG" sz="3600" dirty="0">
              <a:solidFill>
                <a:schemeClr val="bg1"/>
              </a:solidFill>
              <a:latin typeface="Cruinn Black" panose="02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89121" y="5590396"/>
            <a:ext cx="117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- Да се избегне навлизането на телефоните в работното пространство</a:t>
            </a:r>
            <a:endParaRPr lang="bg-BG" sz="3600" dirty="0">
              <a:solidFill>
                <a:schemeClr val="bg1"/>
              </a:solidFill>
              <a:latin typeface="Cruinn Black" panose="02000500000000000000" pitchFamily="2" charset="0"/>
            </a:endParaRPr>
          </a:p>
        </p:txBody>
      </p:sp>
      <p:sp>
        <p:nvSpPr>
          <p:cNvPr id="11" name="Google Shape;192;p11"/>
          <p:cNvSpPr/>
          <p:nvPr/>
        </p:nvSpPr>
        <p:spPr>
          <a:xfrm>
            <a:off x="12567032" y="6790725"/>
            <a:ext cx="3059767" cy="3059767"/>
          </a:xfrm>
          <a:custGeom>
            <a:avLst/>
            <a:gdLst/>
            <a:ahLst/>
            <a:cxnLst/>
            <a:rect l="l" t="t" r="r" b="b"/>
            <a:pathLst>
              <a:path w="3059767" h="3059767" extrusionOk="0">
                <a:moveTo>
                  <a:pt x="0" y="0"/>
                </a:moveTo>
                <a:lnTo>
                  <a:pt x="3059767" y="0"/>
                </a:lnTo>
                <a:lnTo>
                  <a:pt x="3059767" y="3059768"/>
                </a:lnTo>
                <a:lnTo>
                  <a:pt x="0" y="30597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699432" y="690283"/>
            <a:ext cx="1028807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Нашето решение</a:t>
            </a:r>
            <a:endParaRPr sz="7200" b="1" i="0" u="none" strike="noStrike" cap="none" dirty="0">
              <a:solidFill>
                <a:srgbClr val="FFFFFF"/>
              </a:solidFill>
              <a:latin typeface="Cruinn Black" panose="02000500000000000000" pitchFamily="2" charset="0"/>
              <a:sym typeface="Arial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4">
            <a:alphaModFix/>
          </a:blip>
          <a:srcRect t="28161" r="55242"/>
          <a:stretch/>
        </p:blipFill>
        <p:spPr>
          <a:xfrm>
            <a:off x="-15241" y="3504706"/>
            <a:ext cx="7528573" cy="679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 l="58702" b="41209"/>
          <a:stretch/>
        </p:blipFill>
        <p:spPr>
          <a:xfrm>
            <a:off x="11356562" y="0"/>
            <a:ext cx="6946678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6">
            <a:alphaModFix/>
          </a:blip>
          <a:srcRect l="46660" t="38657"/>
          <a:stretch/>
        </p:blipFill>
        <p:spPr>
          <a:xfrm>
            <a:off x="9315892" y="4482953"/>
            <a:ext cx="8972108" cy="58040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972417" y="3292668"/>
            <a:ext cx="997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- Справяме се с проблема от недостъпност</a:t>
            </a:r>
            <a:endParaRPr lang="bg-BG" sz="3600" dirty="0">
              <a:solidFill>
                <a:schemeClr val="bg1"/>
              </a:solidFill>
              <a:latin typeface="Cruinn Black" panose="02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72417" y="4596813"/>
            <a:ext cx="10925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- Елиминираме нуждата от избиране на лекар в спешен случай</a:t>
            </a:r>
            <a:endParaRPr lang="bg-BG" sz="3600" dirty="0">
              <a:solidFill>
                <a:schemeClr val="bg1"/>
              </a:solidFill>
              <a:latin typeface="Cruinn Black" panose="02000500000000000000" pitchFamily="2" charset="0"/>
            </a:endParaRPr>
          </a:p>
        </p:txBody>
      </p:sp>
      <p:sp>
        <p:nvSpPr>
          <p:cNvPr id="10" name="Google Shape;186;p11"/>
          <p:cNvSpPr/>
          <p:nvPr/>
        </p:nvSpPr>
        <p:spPr>
          <a:xfrm>
            <a:off x="6574667" y="6903229"/>
            <a:ext cx="3845284" cy="4250890"/>
          </a:xfrm>
          <a:custGeom>
            <a:avLst/>
            <a:gdLst/>
            <a:ahLst/>
            <a:cxnLst/>
            <a:rect l="l" t="t" r="r" b="b"/>
            <a:pathLst>
              <a:path w="3845284" h="4250890" extrusionOk="0">
                <a:moveTo>
                  <a:pt x="0" y="0"/>
                </a:moveTo>
                <a:lnTo>
                  <a:pt x="3845284" y="0"/>
                </a:lnTo>
                <a:lnTo>
                  <a:pt x="3845284" y="4250890"/>
                </a:lnTo>
                <a:lnTo>
                  <a:pt x="0" y="4250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TextBox 3"/>
          <p:cNvSpPr txBox="1"/>
          <p:nvPr/>
        </p:nvSpPr>
        <p:spPr>
          <a:xfrm>
            <a:off x="3972417" y="6446900"/>
            <a:ext cx="7633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- Създаваме система за спешност</a:t>
            </a:r>
            <a:endParaRPr lang="bg-BG" sz="3600" dirty="0">
              <a:solidFill>
                <a:schemeClr val="bg1"/>
              </a:solidFill>
              <a:latin typeface="Cruinn Black" panose="02000500000000000000" pitchFamily="2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5"/>
          <p:cNvSpPr txBox="1"/>
          <p:nvPr/>
        </p:nvSpPr>
        <p:spPr>
          <a:xfrm>
            <a:off x="2678549" y="467118"/>
            <a:ext cx="1320522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Как работи проектът?</a:t>
            </a:r>
            <a:endParaRPr lang="bg-BG" sz="7200" dirty="0">
              <a:latin typeface="Cruinn Black" panose="02000500000000000000" pitchFamily="2" charset="0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t="35288" r="61140"/>
          <a:stretch/>
        </p:blipFill>
        <p:spPr>
          <a:xfrm>
            <a:off x="0" y="3936563"/>
            <a:ext cx="6781800" cy="635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5">
            <a:alphaModFix/>
          </a:blip>
          <a:srcRect l="52844" t="50047"/>
          <a:stretch/>
        </p:blipFill>
        <p:spPr>
          <a:xfrm>
            <a:off x="10058400" y="5387696"/>
            <a:ext cx="8229600" cy="49037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800600" y="3265673"/>
            <a:ext cx="896112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2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Изпраща се заявка от уеб приложение с описание на случая</a:t>
            </a:r>
          </a:p>
          <a:p>
            <a:pPr marL="457200" indent="-45720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2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Сървъра праща заявка към </a:t>
            </a:r>
            <a:r>
              <a:rPr lang="en-US" sz="3200" dirty="0" err="1" smtClean="0">
                <a:solidFill>
                  <a:schemeClr val="bg1"/>
                </a:solidFill>
                <a:latin typeface="Cruinn Black" panose="02000500000000000000" pitchFamily="2" charset="0"/>
              </a:rPr>
              <a:t>ChatGPT</a:t>
            </a:r>
            <a:r>
              <a:rPr lang="en-US" sz="32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 API </a:t>
            </a:r>
            <a:r>
              <a:rPr lang="bg-BG" sz="32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за обяснение и отделение</a:t>
            </a:r>
          </a:p>
          <a:p>
            <a:pPr marL="457200" indent="-45720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2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След като ги получи изпраща </a:t>
            </a:r>
            <a:r>
              <a:rPr lang="bg-BG" sz="3200" dirty="0" err="1" smtClean="0">
                <a:solidFill>
                  <a:schemeClr val="bg1"/>
                </a:solidFill>
                <a:latin typeface="Cruinn Black" panose="02000500000000000000" pitchFamily="2" charset="0"/>
              </a:rPr>
              <a:t>пейдж</a:t>
            </a:r>
            <a:r>
              <a:rPr lang="bg-BG" sz="32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 към пейджърите на лекарите, които са свободни, и ги изписва в страницата им 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3775708" y="4160230"/>
            <a:ext cx="5368290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 dirty="0" err="1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Демо</a:t>
            </a:r>
            <a:endParaRPr dirty="0">
              <a:latin typeface="Cruinn Black" panose="02000500000000000000" pitchFamily="2" charset="0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10054950" y="3238500"/>
            <a:ext cx="5488700" cy="5488700"/>
          </a:xfrm>
          <a:custGeom>
            <a:avLst/>
            <a:gdLst/>
            <a:ahLst/>
            <a:cxnLst/>
            <a:rect l="l" t="t" r="r" b="b"/>
            <a:pathLst>
              <a:path w="5488700" h="5488700" extrusionOk="0">
                <a:moveTo>
                  <a:pt x="0" y="0"/>
                </a:moveTo>
                <a:lnTo>
                  <a:pt x="5488700" y="0"/>
                </a:lnTo>
                <a:lnTo>
                  <a:pt x="5488700" y="5488700"/>
                </a:lnTo>
                <a:lnTo>
                  <a:pt x="0" y="548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6"/>
          <p:cNvPicPr preferRelativeResize="0"/>
          <p:nvPr/>
        </p:nvPicPr>
        <p:blipFill rotWithShape="1">
          <a:blip r:embed="rId5">
            <a:alphaModFix/>
          </a:blip>
          <a:srcRect b="68518"/>
          <a:stretch/>
        </p:blipFill>
        <p:spPr>
          <a:xfrm>
            <a:off x="-2" y="-1"/>
            <a:ext cx="18288001" cy="32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1437620" extrusionOk="0">
                <a:moveTo>
                  <a:pt x="0" y="0"/>
                </a:moveTo>
                <a:lnTo>
                  <a:pt x="18288000" y="0"/>
                </a:lnTo>
                <a:lnTo>
                  <a:pt x="18288000" y="11437620"/>
                </a:lnTo>
                <a:lnTo>
                  <a:pt x="0" y="11437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7"/>
          <p:cNvSpPr txBox="1"/>
          <p:nvPr/>
        </p:nvSpPr>
        <p:spPr>
          <a:xfrm>
            <a:off x="1028700" y="533400"/>
            <a:ext cx="16363116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Използвани технологии</a:t>
            </a:r>
            <a:endParaRPr lang="bg-BG" sz="7200" dirty="0">
              <a:latin typeface="Cruinn Black" panose="02000500000000000000" pitchFamily="2" charset="0"/>
            </a:endParaRPr>
          </a:p>
        </p:txBody>
      </p:sp>
      <p:pic>
        <p:nvPicPr>
          <p:cNvPr id="1026" name="Picture 2" descr="Python (programming language)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681534"/>
            <a:ext cx="3307848" cy="36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sk Logo PNG Vector EPS, SVG, Ai formats, 517.52 KB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754" y="297110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le:React-icon.svg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43" y="5908498"/>
            <a:ext cx="3028171" cy="269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atGPT Logo - Chat gpt Icon on White Background 21059827 Vector Art at  Vecteez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174" y="5444364"/>
            <a:ext cx="2844455" cy="28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cker, logo, logos icon - Free download on Iconfind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85" y="1681534"/>
            <a:ext cx="3682203" cy="368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 que é Keycloak e como começar a usar - Code Journey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5" t="21508" r="18654" b="22577"/>
          <a:stretch/>
        </p:blipFill>
        <p:spPr bwMode="auto">
          <a:xfrm>
            <a:off x="12363136" y="2165220"/>
            <a:ext cx="4507832" cy="266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le:Postgresql elephant.svg - Wikipedi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72" y="6854398"/>
            <a:ext cx="2574419" cy="265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ile:Arduino IDE logo.svg - Wikimedia Common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101" y="6436081"/>
            <a:ext cx="2820069" cy="282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SP32COM (@esp32com) / X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5565" y="5652128"/>
            <a:ext cx="2610389" cy="261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 r="54271" b="32457"/>
          <a:stretch/>
        </p:blipFill>
        <p:spPr>
          <a:xfrm>
            <a:off x="0" y="0"/>
            <a:ext cx="8016076" cy="66598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8"/>
          <p:cNvCxnSpPr/>
          <p:nvPr/>
        </p:nvCxnSpPr>
        <p:spPr>
          <a:xfrm>
            <a:off x="1028700" y="6112032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53" name="Google Shape;153;p8"/>
          <p:cNvSpPr/>
          <p:nvPr/>
        </p:nvSpPr>
        <p:spPr>
          <a:xfrm>
            <a:off x="5612375" y="4803694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 extrusionOk="0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8"/>
          <p:cNvSpPr/>
          <p:nvPr/>
        </p:nvSpPr>
        <p:spPr>
          <a:xfrm>
            <a:off x="882487" y="4660098"/>
            <a:ext cx="2616676" cy="2616676"/>
          </a:xfrm>
          <a:custGeom>
            <a:avLst/>
            <a:gdLst/>
            <a:ahLst/>
            <a:cxnLst/>
            <a:rect l="l" t="t" r="r" b="b"/>
            <a:pathLst>
              <a:path w="2616676" h="2616676" extrusionOk="0">
                <a:moveTo>
                  <a:pt x="0" y="0"/>
                </a:moveTo>
                <a:lnTo>
                  <a:pt x="2616676" y="0"/>
                </a:lnTo>
                <a:lnTo>
                  <a:pt x="2616676" y="2616676"/>
                </a:lnTo>
                <a:lnTo>
                  <a:pt x="0" y="26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5" name="Google Shape;155;p8"/>
          <p:cNvSpPr/>
          <p:nvPr/>
        </p:nvSpPr>
        <p:spPr>
          <a:xfrm>
            <a:off x="10342264" y="4886635"/>
            <a:ext cx="2450794" cy="2450794"/>
          </a:xfrm>
          <a:custGeom>
            <a:avLst/>
            <a:gdLst/>
            <a:ahLst/>
            <a:cxnLst/>
            <a:rect l="l" t="t" r="r" b="b"/>
            <a:pathLst>
              <a:path w="2450794" h="2450794" extrusionOk="0">
                <a:moveTo>
                  <a:pt x="0" y="0"/>
                </a:moveTo>
                <a:lnTo>
                  <a:pt x="2450793" y="0"/>
                </a:lnTo>
                <a:lnTo>
                  <a:pt x="2450793" y="2450794"/>
                </a:lnTo>
                <a:lnTo>
                  <a:pt x="0" y="2450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8"/>
          <p:cNvSpPr/>
          <p:nvPr/>
        </p:nvSpPr>
        <p:spPr>
          <a:xfrm>
            <a:off x="14172127" y="4171871"/>
            <a:ext cx="3452535" cy="3452535"/>
          </a:xfrm>
          <a:custGeom>
            <a:avLst/>
            <a:gdLst/>
            <a:ahLst/>
            <a:cxnLst/>
            <a:rect l="l" t="t" r="r" b="b"/>
            <a:pathLst>
              <a:path w="3452535" h="3452535" extrusionOk="0">
                <a:moveTo>
                  <a:pt x="0" y="0"/>
                </a:moveTo>
                <a:lnTo>
                  <a:pt x="3452534" y="0"/>
                </a:lnTo>
                <a:lnTo>
                  <a:pt x="3452534" y="3452535"/>
                </a:lnTo>
                <a:lnTo>
                  <a:pt x="0" y="345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8"/>
          <p:cNvSpPr txBox="1"/>
          <p:nvPr/>
        </p:nvSpPr>
        <p:spPr>
          <a:xfrm>
            <a:off x="6651784" y="737338"/>
            <a:ext cx="11636216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Процес на работа</a:t>
            </a:r>
            <a:endParaRPr lang="bg-BG" sz="7200" dirty="0">
              <a:latin typeface="Cruinn Black" panose="02000500000000000000" pitchFamily="2" charset="0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604215" y="7219624"/>
            <a:ext cx="3173220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FFFFFF"/>
                </a:solidFill>
                <a:latin typeface="Cruinn Black" panose="02000500000000000000" pitchFamily="2" charset="0"/>
              </a:rPr>
              <a:t>B</a:t>
            </a:r>
            <a:r>
              <a:rPr lang="en-US" sz="2800" b="0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rainstorm</a:t>
            </a:r>
            <a:r>
              <a:rPr lang="bg-BG" sz="2800" b="0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 и идентифициране на проблема</a:t>
            </a:r>
            <a:endParaRPr sz="2800" dirty="0">
              <a:latin typeface="Cruinn Black" panose="02000500000000000000" pitchFamily="2" charset="0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4905193" y="3637614"/>
            <a:ext cx="4025789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0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Разпределение на работа и отговорности</a:t>
            </a:r>
            <a:endParaRPr sz="2800" dirty="0">
              <a:latin typeface="Cruinn Black" panose="02000500000000000000" pitchFamily="2" charset="0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9981050" y="7363220"/>
            <a:ext cx="3173220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b="0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Разработка</a:t>
            </a:r>
            <a:endParaRPr lang="bg-BG" sz="2800" dirty="0">
              <a:latin typeface="Cruinn Black" panose="02000500000000000000" pitchFamily="2" charset="0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4319850" y="3060769"/>
            <a:ext cx="3304812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800" dirty="0" smtClean="0">
                <a:solidFill>
                  <a:srgbClr val="FFFFFF"/>
                </a:solidFill>
                <a:latin typeface="Cruinn Black" panose="02000500000000000000" pitchFamily="2" charset="0"/>
              </a:rPr>
              <a:t>Решаване на п</a:t>
            </a:r>
            <a:r>
              <a:rPr lang="bg-BG" sz="2800" b="0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роблеми</a:t>
            </a:r>
            <a:endParaRPr sz="2800" dirty="0">
              <a:latin typeface="Cruinn Black" panose="02000500000000000000" pitchFamily="2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/>
      <p:bldP spid="160" grpId="0"/>
      <p:bldP spid="1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/>
          <p:nvPr/>
        </p:nvSpPr>
        <p:spPr>
          <a:xfrm>
            <a:off x="2515437" y="473559"/>
            <a:ext cx="13634558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b="1" i="0" u="none" strike="noStrike" cap="none" dirty="0" smtClean="0">
                <a:solidFill>
                  <a:srgbClr val="FFFFFF"/>
                </a:solidFill>
                <a:latin typeface="Cruinn Black" panose="02000500000000000000" pitchFamily="2" charset="0"/>
                <a:sym typeface="Arial"/>
              </a:rPr>
              <a:t>Нашето преживяване</a:t>
            </a:r>
            <a:endParaRPr lang="bg-BG" sz="7200" b="1" i="0" u="none" strike="noStrike" cap="none" dirty="0">
              <a:solidFill>
                <a:srgbClr val="FFFFFF"/>
              </a:solidFill>
              <a:latin typeface="Cruinn Black" panose="02000500000000000000" pitchFamily="2" charset="0"/>
              <a:sym typeface="Arial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4">
            <a:alphaModFix/>
          </a:blip>
          <a:srcRect t="42455" r="59474"/>
          <a:stretch/>
        </p:blipFill>
        <p:spPr>
          <a:xfrm>
            <a:off x="0" y="5600700"/>
            <a:ext cx="5867400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616792" y="2631707"/>
            <a:ext cx="924964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Росен (капитан) – </a:t>
            </a:r>
            <a:r>
              <a:rPr lang="en-US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backend &amp; embedded</a:t>
            </a:r>
            <a:endParaRPr lang="bg-BG" sz="3600" dirty="0" smtClean="0">
              <a:solidFill>
                <a:schemeClr val="bg1"/>
              </a:solidFill>
              <a:latin typeface="Cruinn Black" panose="02000500000000000000" pitchFamily="2" charset="0"/>
            </a:endParaRP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Иоан – </a:t>
            </a:r>
            <a:r>
              <a:rPr lang="en-US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embedded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Николай – </a:t>
            </a:r>
            <a:r>
              <a:rPr lang="en-US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backend</a:t>
            </a:r>
            <a:endParaRPr lang="bg-BG" sz="3600" dirty="0" smtClean="0">
              <a:solidFill>
                <a:schemeClr val="bg1"/>
              </a:solidFill>
              <a:latin typeface="Cruinn Black" panose="02000500000000000000" pitchFamily="2" charset="0"/>
            </a:endParaRP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Мартина </a:t>
            </a:r>
            <a:r>
              <a:rPr lang="en-US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– frontend &amp; </a:t>
            </a:r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презентация</a:t>
            </a:r>
          </a:p>
          <a:p>
            <a:pPr marL="285750" indent="-285750">
              <a:spcAft>
                <a:spcPts val="1200"/>
              </a:spcAft>
              <a:buClr>
                <a:schemeClr val="bg1"/>
              </a:buClr>
              <a:buFontTx/>
              <a:buChar char="-"/>
            </a:pPr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Божидар Неделчев – ментор &lt;3</a:t>
            </a:r>
            <a:endParaRPr lang="en-US" sz="3600" dirty="0" smtClean="0">
              <a:solidFill>
                <a:schemeClr val="bg1"/>
              </a:solidFill>
              <a:latin typeface="Cruinn Black" panose="02000500000000000000" pitchFamily="2" charset="0"/>
            </a:endParaRPr>
          </a:p>
        </p:txBody>
      </p:sp>
      <p:sp>
        <p:nvSpPr>
          <p:cNvPr id="8" name="Google Shape;189;p11"/>
          <p:cNvSpPr/>
          <p:nvPr/>
        </p:nvSpPr>
        <p:spPr>
          <a:xfrm>
            <a:off x="2254036" y="2034778"/>
            <a:ext cx="3108721" cy="3108721"/>
          </a:xfrm>
          <a:custGeom>
            <a:avLst/>
            <a:gdLst/>
            <a:ahLst/>
            <a:cxnLst/>
            <a:rect l="l" t="t" r="r" b="b"/>
            <a:pathLst>
              <a:path w="3903068" h="3903068" extrusionOk="0">
                <a:moveTo>
                  <a:pt x="0" y="0"/>
                </a:moveTo>
                <a:lnTo>
                  <a:pt x="3903068" y="0"/>
                </a:lnTo>
                <a:lnTo>
                  <a:pt x="3903068" y="3903068"/>
                </a:lnTo>
                <a:lnTo>
                  <a:pt x="0" y="3903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TextBox 2"/>
          <p:cNvSpPr txBox="1"/>
          <p:nvPr/>
        </p:nvSpPr>
        <p:spPr>
          <a:xfrm>
            <a:off x="6930190" y="6898106"/>
            <a:ext cx="94006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Tx/>
              <a:buChar char="-"/>
            </a:pPr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Свързване на …всичко</a:t>
            </a:r>
          </a:p>
          <a:p>
            <a:pPr marL="571500" indent="-571500">
              <a:buClr>
                <a:schemeClr val="bg1"/>
              </a:buClr>
              <a:buFontTx/>
              <a:buChar char="-"/>
            </a:pPr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Няколко пейджъра</a:t>
            </a:r>
          </a:p>
          <a:p>
            <a:pPr marL="571500" indent="-571500">
              <a:buClr>
                <a:schemeClr val="bg1"/>
              </a:buClr>
              <a:buFontTx/>
              <a:buChar char="-"/>
            </a:pPr>
            <a:r>
              <a:rPr lang="bg-BG" sz="3600" dirty="0" smtClean="0">
                <a:solidFill>
                  <a:schemeClr val="bg1"/>
                </a:solidFill>
                <a:latin typeface="Cruinn Black" panose="02000500000000000000" pitchFamily="2" charset="0"/>
              </a:rPr>
              <a:t>Комуникация 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203</Words>
  <Application>Microsoft Office PowerPoint</Application>
  <PresentationFormat>Custom</PresentationFormat>
  <Paragraphs>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Cruinn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15</cp:revision>
  <dcterms:created xsi:type="dcterms:W3CDTF">2006-08-16T00:00:00Z</dcterms:created>
  <dcterms:modified xsi:type="dcterms:W3CDTF">2025-03-21T22:46:25Z</dcterms:modified>
</cp:coreProperties>
</file>